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253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711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669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2470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841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979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041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083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942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04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133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8938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94997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6607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2487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904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148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E1F74D-1E0E-A940-B697-95ED4456C129}"/>
              </a:ext>
            </a:extLst>
          </p:cNvPr>
          <p:cNvSpPr txBox="1"/>
          <p:nvPr/>
        </p:nvSpPr>
        <p:spPr>
          <a:xfrm>
            <a:off x="2567166" y="2481594"/>
            <a:ext cx="4441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/>
              <a:t> </a:t>
            </a:r>
            <a:r>
              <a:rPr lang="en-IN" sz="3600">
                <a:solidFill>
                  <a:srgbClr val="FF0000"/>
                </a:solidFill>
              </a:rPr>
              <a:t>भाषा के चरण : श्रवण, अभिव्यक्ति, पठन तथा</a:t>
            </a:r>
          </a:p>
          <a:p>
            <a:pPr algn="l"/>
            <a:r>
              <a:rPr lang="en-IN" sz="3600">
                <a:solidFill>
                  <a:srgbClr val="FF0000"/>
                </a:solidFill>
              </a:rPr>
              <a:t>            लेखन</a:t>
            </a:r>
            <a:endParaRPr 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55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62E4E23-B59C-3D43-9283-A718F91AD5E0}"/>
              </a:ext>
            </a:extLst>
          </p:cNvPr>
          <p:cNvSpPr txBox="1"/>
          <p:nvPr/>
        </p:nvSpPr>
        <p:spPr>
          <a:xfrm>
            <a:off x="5185675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CD77E4-1618-2B4E-9A87-E95795CE7FCA}"/>
              </a:ext>
            </a:extLst>
          </p:cNvPr>
          <p:cNvSpPr txBox="1"/>
          <p:nvPr/>
        </p:nvSpPr>
        <p:spPr>
          <a:xfrm>
            <a:off x="1430277" y="1787237"/>
            <a:ext cx="101341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/>
              <a:t> </a:t>
            </a:r>
            <a:r>
              <a:rPr lang="en-IN" sz="3600" b="1">
                <a:solidFill>
                  <a:schemeClr val="accent5"/>
                </a:solidFill>
              </a:rPr>
              <a:t>इकाई की रूपरेखा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भाषा सम्प्रेषण का अर्थ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भाषा सम्प्रेषण के चरण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श्रवण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अभिव्यक्ति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पठन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/>
              <a:t> लेखन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xmlns="" val="3987402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D70A6F-D4F1-5C46-BF35-8AA76DB65B40}"/>
              </a:ext>
            </a:extLst>
          </p:cNvPr>
          <p:cNvSpPr txBox="1"/>
          <p:nvPr/>
        </p:nvSpPr>
        <p:spPr>
          <a:xfrm>
            <a:off x="574555" y="947804"/>
            <a:ext cx="1264023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/>
              <a:t> </a:t>
            </a:r>
            <a:r>
              <a:rPr lang="en-IN" sz="2400" b="1">
                <a:solidFill>
                  <a:schemeClr val="accent5"/>
                </a:solidFill>
              </a:rPr>
              <a:t>भाषा – सम्प्रेषण का अर्थ:-</a:t>
            </a:r>
            <a:r>
              <a:rPr lang="en-IN"/>
              <a:t> </a:t>
            </a:r>
            <a:r>
              <a:rPr lang="en-IN" sz="2000"/>
              <a:t>भाषा सम्प्रेषण भाषा के माध्यम से भाव एवं विचारों के </a:t>
            </a:r>
          </a:p>
          <a:p>
            <a:pPr algn="l"/>
            <a:r>
              <a:rPr lang="en-IN" sz="2000"/>
              <a:t>              आदान –प्रदान की प्रक्रिया है।सम्प्रेषण का अर्थ होता हैं- सम्यक रूप से प्रेषण करना </a:t>
            </a:r>
          </a:p>
          <a:p>
            <a:pPr algn="l"/>
            <a:r>
              <a:rPr lang="en-IN" sz="2000"/>
              <a:t>              अथवा भेजना।जब कोई मनुष्य अपने भाव एवं विचारों को अपनी भाषा के माध्यम</a:t>
            </a:r>
          </a:p>
          <a:p>
            <a:pPr algn="l"/>
            <a:r>
              <a:rPr lang="en-IN" sz="2000"/>
              <a:t>              से अन्य व्यक्ति तक पहुंचाने का कार्य करता हैं,तब इस प्रक्रिया को भाषा सम्प्रेषण </a:t>
            </a:r>
          </a:p>
          <a:p>
            <a:pPr algn="l"/>
            <a:r>
              <a:rPr lang="en-IN" sz="2000"/>
              <a:t>              कहा जाता हैं।</a:t>
            </a:r>
          </a:p>
          <a:p>
            <a:pPr algn="l"/>
            <a:r>
              <a:rPr lang="en-IN" sz="2000"/>
              <a:t>                    भाषा वह साधन है, जिसके द्वारा मनुष्य अपने भाव और विचारों को बोलकर या</a:t>
            </a:r>
          </a:p>
          <a:p>
            <a:pPr algn="l"/>
            <a:r>
              <a:rPr lang="en-IN" sz="2000"/>
              <a:t>                     लिखकर प्रकट करता है तथा दूसरों के भाव और विचारों को सुनकर अथवा पढ़कर</a:t>
            </a:r>
          </a:p>
          <a:p>
            <a:pPr algn="l"/>
            <a:r>
              <a:rPr lang="en-IN" sz="2000"/>
              <a:t>                      ग्रहण करता हैं।</a:t>
            </a:r>
          </a:p>
          <a:p>
            <a:pPr algn="l"/>
            <a:r>
              <a:rPr lang="en-IN" sz="2000"/>
              <a:t>            </a:t>
            </a:r>
            <a:endParaRPr lang="en-IN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800" b="1">
                <a:solidFill>
                  <a:srgbClr val="FF0000"/>
                </a:solidFill>
              </a:rPr>
              <a:t> भाषा के चरण:- </a:t>
            </a:r>
            <a:r>
              <a:rPr lang="en-IN" sz="2000"/>
              <a:t>भाषा के चार चरण हैं-</a:t>
            </a:r>
          </a:p>
          <a:p>
            <a:pPr algn="l"/>
            <a:endParaRPr lang="en-IN" sz="2000"/>
          </a:p>
          <a:p>
            <a:pPr marL="457200" indent="-457200" algn="l">
              <a:buFont typeface="+mj-lt"/>
              <a:buAutoNum type="arabicPeriod"/>
            </a:pPr>
            <a:r>
              <a:rPr lang="en-IN" sz="2000"/>
              <a:t>श्रवण –इसके अंतर्गत किसी व्यक्ति के भावों एवं विचारों को सुनकर ग्रहण किया जाता हैं।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000"/>
              <a:t>अभिव्यक्ति-इसके अंतर्गत व्यक्ति अपने भावों एवं विचारों को बोलकर  अभिव्यक्त करता हैं।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000"/>
              <a:t>पठन-  इसे वाचन भी कहते है। इसके अंतर्गत व्यक्ति पढ़कर किसी के भावों एवं विचारों को</a:t>
            </a:r>
          </a:p>
          <a:p>
            <a:pPr algn="l"/>
            <a:r>
              <a:rPr lang="en-IN" sz="2000"/>
              <a:t>                ग्रहण करता हैं।</a:t>
            </a:r>
          </a:p>
          <a:p>
            <a:pPr algn="l"/>
            <a:r>
              <a:rPr lang="en-IN" sz="2000"/>
              <a:t>4. लेखन- इसके अंतर्गत व्यक्ति अपने भावों एवं विचारों को लिखकर अभिव्यक्ति करता हैं।</a:t>
            </a:r>
          </a:p>
          <a:p>
            <a:pPr algn="l"/>
            <a:endParaRPr lang="en-IN"/>
          </a:p>
          <a:p>
            <a:pPr algn="l"/>
            <a:r>
              <a:rPr lang="en-IN"/>
              <a:t>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713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C851845-D9B2-4F43-A3FD-230891975C34}"/>
              </a:ext>
            </a:extLst>
          </p:cNvPr>
          <p:cNvSpPr txBox="1"/>
          <p:nvPr/>
        </p:nvSpPr>
        <p:spPr>
          <a:xfrm>
            <a:off x="684578" y="158920"/>
            <a:ext cx="9058427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000" b="1">
                <a:solidFill>
                  <a:srgbClr val="C00000"/>
                </a:solidFill>
              </a:rPr>
              <a:t>            </a:t>
            </a:r>
            <a:r>
              <a:rPr lang="en-IN" sz="4000" b="1">
                <a:solidFill>
                  <a:srgbClr val="FF0000"/>
                </a:solidFill>
              </a:rPr>
              <a:t>श्रवण सम्प्रेषण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N" sz="4000" b="1">
                <a:solidFill>
                  <a:srgbClr val="C00000"/>
                </a:solidFill>
              </a:rPr>
              <a:t>   </a:t>
            </a:r>
            <a:r>
              <a:rPr lang="en-IN" sz="2000"/>
              <a:t>भाषा सीखने का एक व्यवस्थित और स्वभाविक क्रम होता हैं।इसके चार सोपान है-</a:t>
            </a:r>
          </a:p>
          <a:p>
            <a:pPr algn="l"/>
            <a:r>
              <a:rPr lang="en-IN" sz="2000"/>
              <a:t>        सुनना, बोलना,पढ़ना तथा लिखना। भाषा सीखने के प्रथम सोपान को हम श्रवण कहते</a:t>
            </a:r>
          </a:p>
          <a:p>
            <a:pPr algn="l"/>
            <a:r>
              <a:rPr lang="en-IN" sz="2000"/>
              <a:t>         हैं।इसका अर्थ यह हुआ कि श्रवण सम्प्रेषण ही अन्य सम्प्रेषणों को विकसित करने का</a:t>
            </a:r>
          </a:p>
          <a:p>
            <a:pPr algn="l"/>
            <a:r>
              <a:rPr lang="en-IN" sz="2000"/>
              <a:t>         एक प्रमुख आधार हैं। जो बच्चा बचपन से सुन नहीं सकता।वह बोलने में भी असफल</a:t>
            </a:r>
          </a:p>
          <a:p>
            <a:pPr algn="l"/>
            <a:r>
              <a:rPr lang="en-IN" sz="2000"/>
              <a:t>        रहता हैं।वह न तो भाषा को बोल सकता हैं न समझ सकता हैं, नही सुन सकता हैं।</a:t>
            </a:r>
          </a:p>
          <a:p>
            <a:pPr algn="l"/>
            <a:r>
              <a:rPr lang="en-IN" sz="2000"/>
              <a:t>        फलस्वरूप उसका भाषा ज्ञान शून्य ही रहता हैं।</a:t>
            </a:r>
          </a:p>
          <a:p>
            <a:pPr algn="l"/>
            <a:endParaRPr lang="en-IN" sz="200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/>
              <a:t> श्रवण सम्प्रेषण को विकसित करने के बाद ही बोलने,पढ़ने तथा लिखने के सम्प्रेषणों को</a:t>
            </a:r>
          </a:p>
          <a:p>
            <a:pPr algn="l"/>
            <a:r>
              <a:rPr lang="en-IN" sz="2000"/>
              <a:t>       विकसित किया जा सकता हैं।</a:t>
            </a:r>
          </a:p>
          <a:p>
            <a:pPr algn="l"/>
            <a:r>
              <a:rPr lang="en-IN" sz="2000"/>
              <a:t>       </a:t>
            </a:r>
          </a:p>
          <a:p>
            <a:pPr algn="l"/>
            <a:r>
              <a:rPr lang="en-IN" sz="2000"/>
              <a:t>            अतः श्रवण सम्प्रेषण का अर्थ है- किसी व्यक्ति द्वारा मौखिक रूप से उच्चरित     </a:t>
            </a:r>
          </a:p>
          <a:p>
            <a:pPr algn="l"/>
            <a:r>
              <a:rPr lang="en-IN" sz="2000"/>
              <a:t>             सार्थक ध्वनियों, शब्दों, वाक्यों अथवा वाक्यांशों को सुनकर उनके अर्थों को ग्रहण </a:t>
            </a:r>
          </a:p>
          <a:p>
            <a:pPr algn="l"/>
            <a:r>
              <a:rPr lang="en-IN" sz="2000"/>
              <a:t>              करना।</a:t>
            </a:r>
          </a:p>
          <a:p>
            <a:pPr algn="l"/>
            <a:endParaRPr lang="en-IN" sz="2000"/>
          </a:p>
          <a:p>
            <a:pPr algn="l"/>
            <a:r>
              <a:rPr lang="en-IN" sz="2000"/>
              <a:t>            </a:t>
            </a:r>
          </a:p>
          <a:p>
            <a:pPr algn="l"/>
            <a:endParaRPr lang="en-IN" sz="2000"/>
          </a:p>
          <a:p>
            <a:pPr algn="l"/>
            <a:endParaRPr lang="en-IN" sz="200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IN" sz="4000" b="1"/>
          </a:p>
          <a:p>
            <a:pPr algn="l"/>
            <a:endParaRPr lang="en-IN" sz="4000" b="1">
              <a:solidFill>
                <a:srgbClr val="C00000"/>
              </a:solidFill>
            </a:endParaRPr>
          </a:p>
          <a:p>
            <a:pPr algn="l"/>
            <a:endParaRPr lang="en-IN" sz="2000"/>
          </a:p>
        </p:txBody>
      </p:sp>
    </p:spTree>
    <p:extLst>
      <p:ext uri="{BB962C8B-B14F-4D97-AF65-F5344CB8AC3E}">
        <p14:creationId xmlns:p14="http://schemas.microsoft.com/office/powerpoint/2010/main" xmlns="" val="293399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870071D-3F2E-DC4A-B883-E92EDDB4B5BB}"/>
              </a:ext>
            </a:extLst>
          </p:cNvPr>
          <p:cNvSpPr txBox="1"/>
          <p:nvPr/>
        </p:nvSpPr>
        <p:spPr>
          <a:xfrm>
            <a:off x="415636" y="1552524"/>
            <a:ext cx="8887283" cy="27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AECFEF-810A-6947-B3AA-359C9A910AC0}"/>
              </a:ext>
            </a:extLst>
          </p:cNvPr>
          <p:cNvSpPr txBox="1"/>
          <p:nvPr/>
        </p:nvSpPr>
        <p:spPr>
          <a:xfrm>
            <a:off x="562332" y="867947"/>
            <a:ext cx="92662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/>
              <a:t> </a:t>
            </a:r>
            <a:r>
              <a:rPr lang="en-IN" sz="3600" b="1">
                <a:solidFill>
                  <a:srgbClr val="FF0000"/>
                </a:solidFill>
              </a:rPr>
              <a:t>श्रवण सम्प्रेषण शिक्षण के उद्देश्य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IN" sz="3600" b="1">
                <a:solidFill>
                  <a:srgbClr val="FF0000"/>
                </a:solidFill>
              </a:rPr>
              <a:t> </a:t>
            </a:r>
            <a:r>
              <a:rPr lang="en-IN" sz="2800" b="1">
                <a:solidFill>
                  <a:srgbClr val="FF0000"/>
                </a:solidFill>
              </a:rPr>
              <a:t>ध्यानपूर्वक सुनने की योग्यता का विकास करता- </a:t>
            </a:r>
            <a:r>
              <a:rPr lang="en-IN" sz="2000"/>
              <a:t>श्रवण</a:t>
            </a:r>
            <a:r>
              <a:rPr lang="en-IN" sz="2800" b="1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n-IN" sz="2800" b="1">
                <a:solidFill>
                  <a:srgbClr val="FF0000"/>
                </a:solidFill>
              </a:rPr>
              <a:t>         </a:t>
            </a:r>
            <a:r>
              <a:rPr lang="en-IN" sz="2000"/>
              <a:t>सम्प्रेषण शिक्षण द्वारा विधार्थियों में यह योग्यता उत्पन्न हो जाती हैं कि वे</a:t>
            </a:r>
          </a:p>
          <a:p>
            <a:pPr algn="l"/>
            <a:r>
              <a:rPr lang="en-IN" sz="2000"/>
              <a:t>            ध्यानपूर्वक या मनोयोग से दूसरों की बात को सुने।</a:t>
            </a:r>
          </a:p>
          <a:p>
            <a:pPr algn="l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xmlns="" val="3613915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2678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92060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Custom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917832010825</dc:creator>
  <cp:lastModifiedBy>Chander Shekhar</cp:lastModifiedBy>
  <cp:revision>14</cp:revision>
  <dcterms:created xsi:type="dcterms:W3CDTF">2022-07-18T08:07:51Z</dcterms:created>
  <dcterms:modified xsi:type="dcterms:W3CDTF">2022-07-25T09:38:02Z</dcterms:modified>
</cp:coreProperties>
</file>